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2" r:id="rId6"/>
    <p:sldId id="260" r:id="rId7"/>
    <p:sldId id="264" r:id="rId8"/>
    <p:sldId id="266" r:id="rId9"/>
    <p:sldId id="263" r:id="rId10"/>
    <p:sldId id="261" r:id="rId11"/>
    <p:sldId id="267" r:id="rId12"/>
    <p:sldId id="265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F8140-7F0D-42BF-8A21-4B74DDDFF8F0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2BDFE-65D7-45E1-9924-8E7A8AA22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74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  <p:sldLayoutId id="2147483730" r:id="rId1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henrymorris.plus.com/" TargetMode="Externa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nrymorris.plus.com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131" y="4890975"/>
            <a:ext cx="5458968" cy="8360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Travel Awards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63"/>
          <a:stretch/>
        </p:blipFill>
        <p:spPr>
          <a:xfrm>
            <a:off x="5295329" y="1159264"/>
            <a:ext cx="3649317" cy="4536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0131" y="2634086"/>
            <a:ext cx="57112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chemeClr val="accent1"/>
                </a:solidFill>
              </a:rPr>
              <a:t> </a:t>
            </a:r>
            <a:r>
              <a:rPr lang="en-US" sz="5000" b="1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Henry</a:t>
            </a:r>
          </a:p>
          <a:p>
            <a:r>
              <a:rPr lang="en-US" sz="50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000" b="1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Morris</a:t>
            </a:r>
          </a:p>
          <a:p>
            <a:r>
              <a:rPr lang="en-US" sz="5000" b="1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Memorial Trust </a:t>
            </a:r>
            <a:endParaRPr lang="en-GB" sz="5000" dirty="0">
              <a:solidFill>
                <a:srgbClr val="8E063E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52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Documents and Settings\lmo\Local Settings\Temporary Internet Files\Content.IE5\979JTM4S\MP900448664[1]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08" y="432739"/>
            <a:ext cx="2988000" cy="224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1" y="268965"/>
            <a:ext cx="5894127" cy="789767"/>
          </a:xfrm>
        </p:spPr>
        <p:txBody>
          <a:bodyPr/>
          <a:lstStyle/>
          <a:p>
            <a:pPr algn="l"/>
            <a:r>
              <a:rPr lang="en-US" sz="3800" dirty="0" smtClean="0">
                <a:latin typeface="Tahoma" pitchFamily="34" charset="0"/>
                <a:cs typeface="Tahoma" pitchFamily="34" charset="0"/>
              </a:rPr>
              <a:t>Reporting on your trip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0053" y="1278129"/>
            <a:ext cx="5475453" cy="5122672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If awarded funding, then you have to report back to the Trust on how your trip went. There are tips on the website for how you might do this.</a:t>
            </a:r>
          </a:p>
          <a:p>
            <a:pPr algn="l">
              <a:lnSpc>
                <a:spcPct val="120000"/>
              </a:lnSpc>
            </a:pPr>
            <a:endParaRPr lang="en-US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20000"/>
              </a:lnSpc>
            </a:pPr>
            <a:endParaRPr lang="en-US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What do you need to produce? 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choice is yours 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and 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is limited only by your imagination and skill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You might put together a diary</a:t>
            </a:r>
            <a:r>
              <a:rPr lang="en-US" sz="3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scrapbook, slideshow, video, digital 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book…. </a:t>
            </a:r>
          </a:p>
          <a:p>
            <a:pPr algn="l">
              <a:lnSpc>
                <a:spcPct val="120000"/>
              </a:lnSpc>
            </a:pPr>
            <a:endParaRPr lang="en-US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20000"/>
              </a:lnSpc>
            </a:pPr>
            <a:endParaRPr 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Also, there’s a cash prize for the best report submitted!</a:t>
            </a:r>
          </a:p>
          <a:p>
            <a:pPr algn="l">
              <a:lnSpc>
                <a:spcPct val="120000"/>
              </a:lnSpc>
            </a:pPr>
            <a:r>
              <a:rPr lang="en-US" sz="3200" dirty="0"/>
              <a:t>	</a:t>
            </a:r>
          </a:p>
          <a:p>
            <a:endParaRPr lang="en-US" dirty="0"/>
          </a:p>
        </p:txBody>
      </p:sp>
      <p:pic>
        <p:nvPicPr>
          <p:cNvPr id="1028" name="Picture 4" descr="C:\Documents and Settings\lmo\Local Settings\Temporary Internet Files\Content.IE5\KUHM0XLN\MP900439243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08" y="2673739"/>
            <a:ext cx="2988000" cy="20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59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02" y="805218"/>
            <a:ext cx="6508377" cy="680682"/>
          </a:xfrm>
        </p:spPr>
        <p:txBody>
          <a:bodyPr/>
          <a:lstStyle/>
          <a:p>
            <a:r>
              <a:rPr lang="en-US" sz="3800" dirty="0">
                <a:latin typeface="Tahoma" pitchFamily="34" charset="0"/>
                <a:cs typeface="Tahoma" pitchFamily="34" charset="0"/>
              </a:rPr>
              <a:t>What next</a:t>
            </a:r>
            <a:r>
              <a:rPr lang="en-US" sz="3800" dirty="0" smtClean="0">
                <a:latin typeface="Tahoma" pitchFamily="34" charset="0"/>
                <a:cs typeface="Tahoma" pitchFamily="34" charset="0"/>
              </a:rPr>
              <a:t>? </a:t>
            </a:r>
            <a:r>
              <a:rPr lang="en-US" sz="3800" dirty="0" smtClean="0">
                <a:latin typeface="Tahoma" pitchFamily="34" charset="0"/>
                <a:cs typeface="Tahoma" pitchFamily="34" charset="0"/>
              </a:rPr>
              <a:t>– </a:t>
            </a:r>
            <a:r>
              <a:rPr lang="en-US" sz="3800" dirty="0" smtClean="0">
                <a:latin typeface="Tahoma" pitchFamily="34" charset="0"/>
                <a:cs typeface="Tahoma" pitchFamily="34" charset="0"/>
              </a:rPr>
              <a:t>The timeline</a:t>
            </a:r>
            <a:endParaRPr lang="en-GB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532161"/>
            <a:ext cx="7285513" cy="47441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Nov – </a:t>
            </a: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Dec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 your research and plan your project.</a:t>
            </a: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Jan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Complete your application. Applications must be submitted by 31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January. </a:t>
            </a:r>
            <a:endParaRPr lang="en-US" sz="2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Mar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GB" sz="2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pplicants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are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invited for 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interview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 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 Cambridge in early March. </a:t>
            </a:r>
            <a:endParaRPr lang="en-GB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Apr – </a:t>
            </a: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Sep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Your travel/project takes place some time within this period.</a:t>
            </a:r>
          </a:p>
          <a:p>
            <a:pPr>
              <a:buFont typeface="Wingdings" pitchFamily="2" charset="2"/>
              <a:buChar char="§"/>
            </a:pP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Sep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 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submit a report 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on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your project 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to the Trust by 30 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September.</a:t>
            </a:r>
            <a:endParaRPr lang="en-GB" sz="2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3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300251"/>
            <a:ext cx="7852700" cy="849158"/>
          </a:xfrm>
        </p:spPr>
        <p:txBody>
          <a:bodyPr/>
          <a:lstStyle/>
          <a:p>
            <a:r>
              <a:rPr lang="en-US" sz="3800" dirty="0" smtClean="0">
                <a:latin typeface="Tahoma" pitchFamily="34" charset="0"/>
                <a:cs typeface="Tahoma" pitchFamily="34" charset="0"/>
              </a:rPr>
              <a:t>I’m interested in </a:t>
            </a:r>
            <a:r>
              <a:rPr lang="en-US" sz="3800" dirty="0" smtClean="0">
                <a:latin typeface="Tahoma" pitchFamily="34" charset="0"/>
                <a:cs typeface="Tahoma" pitchFamily="34" charset="0"/>
              </a:rPr>
              <a:t>this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7" y="1223301"/>
            <a:ext cx="5413750" cy="5452948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If you 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want to do something with other people, get your group 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together 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agree plans. 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Make sure you get approval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from your 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parents. Find out about travel, accommodation and costs. Remember, whatever you do, it must have a </a:t>
            </a: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PURPOSE</a:t>
            </a:r>
            <a:r>
              <a:rPr lang="en-GB" sz="24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US" sz="1000" dirty="0" smtClean="0">
              <a:latin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Everyone in a group has to fill in a separate application form.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application 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form is </a:t>
            </a:r>
            <a:r>
              <a:rPr lang="en-GB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on the 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Trust’s </a:t>
            </a:r>
            <a:r>
              <a:rPr lang="en-GB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website. </a:t>
            </a:r>
            <a:endParaRPr lang="en-GB" sz="2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GB" sz="2400" dirty="0" smtClean="0">
              <a:latin typeface="Tahoma" pitchFamily="34" charset="0"/>
              <a:cs typeface="Tahoma" pitchFamily="34" charset="0"/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7475" y="195382"/>
            <a:ext cx="5410083" cy="867950"/>
          </a:xfrm>
        </p:spPr>
        <p:txBody>
          <a:bodyPr/>
          <a:lstStyle/>
          <a:p>
            <a:pPr algn="l"/>
            <a:r>
              <a:rPr lang="en-US" sz="3800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Who was Henry Morris?</a:t>
            </a:r>
            <a:endParaRPr lang="en-US" sz="3800" dirty="0">
              <a:solidFill>
                <a:srgbClr val="8E063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9605" y="1064595"/>
            <a:ext cx="5527953" cy="5537762"/>
          </a:xfrm>
        </p:spPr>
        <p:txBody>
          <a:bodyPr>
            <a:normAutofit/>
          </a:bodyPr>
          <a:lstStyle/>
          <a:p>
            <a:pPr marL="457200" indent="-457200" algn="l">
              <a:buFont typeface="Wingdings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Henry Morris was born in 1889.</a:t>
            </a:r>
          </a:p>
          <a:p>
            <a:pPr algn="l"/>
            <a:endParaRPr lang="en-US" sz="11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l">
              <a:buFont typeface="Wingdings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 was Chief 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Education Officer in </a:t>
            </a:r>
            <a:r>
              <a:rPr lang="en-US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Cambridgeshire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for over 30 years</a:t>
            </a:r>
            <a:r>
              <a:rPr lang="en-US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l"/>
            <a:endParaRPr lang="en-US" sz="11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l">
              <a:buFont typeface="Wingdings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 re-</a:t>
            </a:r>
            <a:r>
              <a:rPr lang="en-US" sz="2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organised</a:t>
            </a:r>
            <a:r>
              <a:rPr lang="en-US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county's education provision. He did </a:t>
            </a:r>
            <a:r>
              <a:rPr lang="en-US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this 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with imagination, </a:t>
            </a:r>
            <a:r>
              <a:rPr lang="en-US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determination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and vision</a:t>
            </a:r>
            <a:r>
              <a:rPr lang="en-US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l"/>
            <a:endParaRPr lang="en-US" sz="11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l">
              <a:buFont typeface="Wingdings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 wrote </a:t>
            </a:r>
            <a:r>
              <a:rPr lang="en-US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 </a:t>
            </a:r>
            <a:r>
              <a:rPr lang="en-US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Memorandum which led to the founding of the Village Colleges. </a:t>
            </a:r>
            <a:endParaRPr lang="en-US" sz="2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/>
            <a:endParaRPr lang="en-US" sz="1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1" r="88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4392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2866029"/>
            <a:ext cx="5457919" cy="1280521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Tahoma" pitchFamily="34" charset="0"/>
                <a:cs typeface="Tahoma" pitchFamily="34" charset="0"/>
              </a:rPr>
              <a:t>Henry Morris was an outstanding man.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769" y="4258100"/>
            <a:ext cx="8628980" cy="2157485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lnSpc>
                <a:spcPct val="120000"/>
              </a:lnSpc>
              <a:buFont typeface="Wingdings" charset="2"/>
              <a:buChar char="§"/>
            </a:pPr>
            <a:r>
              <a:rPr lang="en-US" sz="9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Henry Morris was one of the greatest figures in education of the twentieth century. </a:t>
            </a:r>
          </a:p>
          <a:p>
            <a:endParaRPr lang="en-US" sz="9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Wingdings" charset="2"/>
              <a:buChar char="§"/>
            </a:pPr>
            <a:r>
              <a:rPr lang="en-US" sz="9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Henry Morris died in 1961.</a:t>
            </a:r>
          </a:p>
          <a:p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5" t="11468" r="10790" b="9347"/>
          <a:stretch/>
        </p:blipFill>
        <p:spPr>
          <a:xfrm>
            <a:off x="545909" y="286611"/>
            <a:ext cx="2556000" cy="385994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21299999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5263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8908" y="252104"/>
            <a:ext cx="4442209" cy="1398494"/>
          </a:xfrm>
        </p:spPr>
        <p:txBody>
          <a:bodyPr/>
          <a:lstStyle/>
          <a:p>
            <a:pPr algn="l"/>
            <a:r>
              <a:rPr lang="en-US" sz="3800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Remember</a:t>
            </a:r>
            <a:br>
              <a:rPr lang="en-US" sz="3800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</a:br>
            <a:r>
              <a:rPr lang="en-US" sz="3800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Henry Morris </a:t>
            </a:r>
            <a:endParaRPr lang="en-US" sz="3800" dirty="0">
              <a:solidFill>
                <a:srgbClr val="8E063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17" y="3757348"/>
            <a:ext cx="2376000" cy="272492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8908" y="1749218"/>
            <a:ext cx="4607361" cy="2370036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After Henry Morris died, a group 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of his friends decided to remember him 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by setting up the </a:t>
            </a:r>
            <a:r>
              <a:rPr lang="en-US" sz="2800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Henry Morris Memorial Trust.</a:t>
            </a:r>
          </a:p>
          <a:p>
            <a:pPr algn="l"/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800" dirty="0" smtClean="0"/>
          </a:p>
          <a:p>
            <a:pPr algn="l"/>
            <a:endParaRPr lang="en-US" sz="2800" dirty="0" smtClean="0"/>
          </a:p>
          <a:p>
            <a:endParaRPr lang="en-US" dirty="0"/>
          </a:p>
        </p:txBody>
      </p:sp>
      <p:pic>
        <p:nvPicPr>
          <p:cNvPr id="5" name="Picture Placeholder 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236" r="28236"/>
          <a:stretch>
            <a:fillRect/>
          </a:stretch>
        </p:blipFill>
        <p:spPr>
          <a:xfrm>
            <a:off x="291563" y="252104"/>
            <a:ext cx="2514600" cy="38671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1563" y="4642754"/>
            <a:ext cx="5959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Tahoma" pitchFamily="34" charset="0"/>
                <a:cs typeface="Tahoma" pitchFamily="34" charset="0"/>
              </a:rPr>
              <a:t>The Trust has a 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website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:</a:t>
            </a:r>
          </a:p>
          <a:p>
            <a:r>
              <a:rPr lang="en-US" sz="3000" dirty="0" smtClean="0">
                <a:latin typeface="Tahoma" pitchFamily="34" charset="0"/>
                <a:cs typeface="Tahoma" pitchFamily="34" charset="0"/>
                <a:hlinkClick r:id="rId5"/>
              </a:rPr>
              <a:t>www.henrymorris.org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endParaRPr lang="en-GB" sz="3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9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788" y="2717839"/>
            <a:ext cx="6146187" cy="939761"/>
          </a:xfrm>
        </p:spPr>
        <p:txBody>
          <a:bodyPr/>
          <a:lstStyle/>
          <a:p>
            <a:r>
              <a:rPr lang="en-US" sz="3800" dirty="0" smtClean="0">
                <a:latin typeface="Tahoma" pitchFamily="34" charset="0"/>
                <a:cs typeface="Tahoma" pitchFamily="34" charset="0"/>
              </a:rPr>
              <a:t>What does the Henry Morris Memorial Trust do?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821" y="3657600"/>
            <a:ext cx="8521904" cy="2961565"/>
          </a:xfrm>
        </p:spPr>
        <p:txBody>
          <a:bodyPr>
            <a:normAutofit fontScale="25000" lnSpcReduction="20000"/>
          </a:bodyPr>
          <a:lstStyle/>
          <a:p>
            <a:pPr marL="1143000" indent="-1143000">
              <a:lnSpc>
                <a:spcPct val="120000"/>
              </a:lnSpc>
              <a:buFont typeface="Wingdings" charset="2"/>
              <a:buChar char="§"/>
            </a:pPr>
            <a:r>
              <a:rPr lang="en-US" sz="10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Trust </a:t>
            </a:r>
            <a:r>
              <a:rPr lang="en-US" sz="10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has a fund, and this fund is used       to grant awards for </a:t>
            </a:r>
            <a:r>
              <a:rPr lang="en-US" sz="10400" b="1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travel </a:t>
            </a:r>
            <a:r>
              <a:rPr lang="en-US" sz="10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en-US" sz="10400" b="1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 home-based projects.</a:t>
            </a:r>
          </a:p>
          <a:p>
            <a:pPr>
              <a:lnSpc>
                <a:spcPct val="120000"/>
              </a:lnSpc>
            </a:pP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marL="1143000" indent="-1143000">
              <a:lnSpc>
                <a:spcPct val="120000"/>
              </a:lnSpc>
              <a:buFont typeface="Wingdings" charset="2"/>
              <a:buChar char="§"/>
            </a:pPr>
            <a:r>
              <a:rPr lang="en-US" sz="10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Young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people </a:t>
            </a:r>
            <a:r>
              <a:rPr lang="en-US" sz="10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 </a:t>
            </a:r>
            <a:r>
              <a:rPr lang="en-US" sz="104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Cambridgeshire</a:t>
            </a:r>
            <a:r>
              <a:rPr lang="en-US" sz="10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aged 13-19 </a:t>
            </a:r>
            <a:r>
              <a:rPr lang="en-US" sz="10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can apply.</a:t>
            </a:r>
          </a:p>
          <a:p>
            <a:pPr>
              <a:lnSpc>
                <a:spcPct val="120000"/>
              </a:lnSpc>
            </a:pPr>
            <a:endParaRPr lang="en-US" sz="4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143000" indent="-1143000">
              <a:lnSpc>
                <a:spcPct val="120000"/>
              </a:lnSpc>
              <a:buFont typeface="Wingdings" charset="2"/>
              <a:buChar char="§"/>
            </a:pPr>
            <a:r>
              <a:rPr lang="en-US" sz="10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can apply alone, </a:t>
            </a:r>
            <a:r>
              <a:rPr lang="en-US" sz="10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 with </a:t>
            </a:r>
            <a:r>
              <a:rPr lang="en-US" sz="10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 </a:t>
            </a:r>
            <a:r>
              <a:rPr lang="en-US" sz="10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friend or friends.</a:t>
            </a:r>
            <a:endParaRPr lang="en-US" sz="10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20000"/>
              </a:lnSpc>
            </a:pPr>
            <a:endParaRPr lang="en-GB" dirty="0"/>
          </a:p>
          <a:p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" r="1207" b="19485"/>
          <a:stretch/>
        </p:blipFill>
        <p:spPr>
          <a:xfrm>
            <a:off x="1538788" y="278069"/>
            <a:ext cx="6444000" cy="2140280"/>
          </a:xfrm>
        </p:spPr>
      </p:pic>
    </p:spTree>
    <p:extLst>
      <p:ext uri="{BB962C8B-B14F-4D97-AF65-F5344CB8AC3E}">
        <p14:creationId xmlns:p14="http://schemas.microsoft.com/office/powerpoint/2010/main" val="8945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6406" y="2920582"/>
            <a:ext cx="5657178" cy="1237249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Tahoma" pitchFamily="34" charset="0"/>
                <a:cs typeface="Tahoma" pitchFamily="34" charset="0"/>
              </a:rPr>
              <a:t>What can you get a Travel Award for?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119" y="4167170"/>
            <a:ext cx="872146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The Trust funds travel or projects which are </a:t>
            </a:r>
            <a:r>
              <a:rPr lang="en-US" sz="2400" b="1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substantially planned by you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US" sz="1000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The Trust does </a:t>
            </a:r>
            <a:r>
              <a:rPr lang="en-US" sz="2400" b="1" u="sng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not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fund gap years, foreign exchanges, school course-work, simple holidays or trips managed and planned by the </a:t>
            </a:r>
            <a:r>
              <a:rPr lang="en-US" sz="2400" b="1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school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or</a:t>
            </a:r>
            <a:r>
              <a:rPr lang="en-US" sz="2400" b="1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 another </a:t>
            </a:r>
            <a:r>
              <a:rPr lang="en-US" sz="2400" b="1" dirty="0" err="1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organisation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6406" y="2183641"/>
            <a:ext cx="5472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Henry Morris Memorial Trust</a:t>
            </a:r>
            <a:endParaRPr lang="en-GB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58" y="2263450"/>
            <a:ext cx="2520000" cy="189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58" y="400713"/>
            <a:ext cx="2520000" cy="1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88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6" y="830997"/>
            <a:ext cx="7147948" cy="597325"/>
          </a:xfrm>
        </p:spPr>
        <p:txBody>
          <a:bodyPr/>
          <a:lstStyle/>
          <a:p>
            <a:pPr algn="l"/>
            <a:r>
              <a:rPr lang="en-US" sz="3800" dirty="0" smtClean="0">
                <a:latin typeface="Tahoma" pitchFamily="34" charset="0"/>
                <a:cs typeface="Tahoma" pitchFamily="34" charset="0"/>
              </a:rPr>
              <a:t>Examples of what might be funded: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8757" y="1428322"/>
            <a:ext cx="7528957" cy="5235053"/>
          </a:xfrm>
        </p:spPr>
        <p:txBody>
          <a:bodyPr>
            <a:normAutofit fontScale="25000" lnSpcReduction="20000"/>
          </a:bodyPr>
          <a:lstStyle/>
          <a:p>
            <a:pPr indent="-1371600" algn="l">
              <a:lnSpc>
                <a:spcPct val="120000"/>
              </a:lnSpc>
              <a:buFont typeface="+mj-lt"/>
              <a:buAutoNum type="arabicPeriod"/>
            </a:pPr>
            <a:r>
              <a:rPr lang="en-US" sz="96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Travel abroad -</a:t>
            </a:r>
            <a:r>
              <a:rPr lang="en-US" sz="9600" b="1" dirty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9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Your trip might take you overseas – for example, </a:t>
            </a:r>
            <a:r>
              <a:rPr lang="en-GB" sz="9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 trip </a:t>
            </a:r>
            <a:r>
              <a:rPr lang="en-GB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to </a:t>
            </a:r>
            <a:r>
              <a:rPr lang="en-GB" sz="9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France to investigate </a:t>
            </a:r>
            <a:r>
              <a:rPr lang="en-GB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history of the piano at the Paris Museum of </a:t>
            </a:r>
            <a:r>
              <a:rPr lang="en-GB" sz="9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Music. </a:t>
            </a:r>
          </a:p>
          <a:p>
            <a:pPr indent="-742950" algn="l">
              <a:lnSpc>
                <a:spcPct val="120000"/>
              </a:lnSpc>
              <a:buFont typeface="+mj-lt"/>
              <a:buAutoNum type="arabicPeriod"/>
            </a:pP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indent="-1371600" algn="l">
              <a:lnSpc>
                <a:spcPct val="120000"/>
              </a:lnSpc>
              <a:buFont typeface="+mj-lt"/>
              <a:buAutoNum type="arabicPeriod"/>
            </a:pPr>
            <a:r>
              <a:rPr lang="en-US" sz="96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Travel in Britain - </a:t>
            </a:r>
            <a:r>
              <a:rPr lang="en-GB" sz="9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 may want to travel somewhere in Britain – for example, a </a:t>
            </a:r>
            <a:r>
              <a:rPr lang="en-GB" sz="9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bird-spotting trip to Land's </a:t>
            </a:r>
            <a:r>
              <a:rPr lang="en-GB" sz="9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End.</a:t>
            </a:r>
            <a:endParaRPr lang="en-US" sz="9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indent="-742950" algn="l">
              <a:lnSpc>
                <a:spcPct val="120000"/>
              </a:lnSpc>
              <a:buFont typeface="+mj-lt"/>
              <a:buAutoNum type="arabicPeriod"/>
            </a:pP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indent="-1371600" algn="l">
              <a:lnSpc>
                <a:spcPct val="120000"/>
              </a:lnSpc>
              <a:buFont typeface="+mj-lt"/>
              <a:buAutoNum type="arabicPeriod"/>
            </a:pPr>
            <a:r>
              <a:rPr lang="en-US" sz="96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A project at home - </a:t>
            </a:r>
            <a:r>
              <a:rPr lang="en-US" sz="9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Alternatively, you may have a home-based project – for example, you may want to build a RAKU kiln in your back garden.</a:t>
            </a:r>
          </a:p>
          <a:p>
            <a:pPr algn="l">
              <a:lnSpc>
                <a:spcPct val="120000"/>
              </a:lnSpc>
            </a:pP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20000"/>
              </a:lnSpc>
            </a:pPr>
            <a:endParaRPr lang="en-US" sz="4000" dirty="0"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sz="9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Important! There must, however, be some </a:t>
            </a:r>
            <a:r>
              <a:rPr lang="en-US" sz="9600" b="1" dirty="0" smtClean="0">
                <a:solidFill>
                  <a:srgbClr val="8E063E"/>
                </a:solidFill>
                <a:latin typeface="Tahoma" pitchFamily="34" charset="0"/>
                <a:cs typeface="Tahoma" pitchFamily="34" charset="0"/>
              </a:rPr>
              <a:t>PURPOSE</a:t>
            </a:r>
            <a:r>
              <a:rPr lang="en-US" sz="9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in what you plan to do.</a:t>
            </a:r>
          </a:p>
          <a:p>
            <a:pPr algn="l">
              <a:lnSpc>
                <a:spcPct val="120000"/>
              </a:lnSpc>
            </a:pPr>
            <a:endParaRPr lang="en-GB" dirty="0"/>
          </a:p>
          <a:p>
            <a:pPr algn="l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3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90" y="300250"/>
            <a:ext cx="8557146" cy="815053"/>
          </a:xfrm>
        </p:spPr>
        <p:txBody>
          <a:bodyPr/>
          <a:lstStyle/>
          <a:p>
            <a:pPr algn="l"/>
            <a:r>
              <a:rPr lang="en-US" sz="3800" dirty="0" smtClean="0">
                <a:latin typeface="Tahoma" pitchFamily="34" charset="0"/>
                <a:cs typeface="Tahoma" pitchFamily="34" charset="0"/>
              </a:rPr>
              <a:t>What else should I know?</a:t>
            </a:r>
            <a:endParaRPr lang="en-GB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90" y="1115303"/>
            <a:ext cx="8407020" cy="3456697"/>
          </a:xfrm>
        </p:spPr>
        <p:txBody>
          <a:bodyPr>
            <a:noAutofit/>
          </a:bodyPr>
          <a:lstStyle/>
          <a:p>
            <a:pPr algn="l"/>
            <a:r>
              <a:rPr lang="en-US" sz="22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Stuck for ideas?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Check out the Trust’s website to see examples of projects funded in the past. Start your research for ideas now. Speak to family, friends and teachers for advice. </a:t>
            </a:r>
            <a:endParaRPr lang="en-GB" sz="2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l"/>
            <a:endParaRPr lang="en-GB" sz="2200" b="1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GB" sz="22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Can mum or dad accompany the trip?</a:t>
            </a:r>
          </a:p>
          <a:p>
            <a:pPr algn="l"/>
            <a:r>
              <a:rPr lang="en-GB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If any adult accompanies your trip, it must be in a </a:t>
            </a:r>
            <a:r>
              <a:rPr lang="en-GB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'care and protection' role </a:t>
            </a:r>
            <a:r>
              <a:rPr lang="en-GB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only. In this case, you will need to reassure trustees that </a:t>
            </a:r>
            <a:r>
              <a:rPr lang="en-GB" sz="2200" b="1" u="sng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you</a:t>
            </a:r>
            <a:r>
              <a:rPr lang="en-GB" sz="2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have substantially planned and are managing your project</a:t>
            </a:r>
            <a:r>
              <a:rPr lang="en-GB" sz="2200" dirty="0" smtClean="0">
                <a:latin typeface="Tahoma" pitchFamily="34" charset="0"/>
                <a:cs typeface="Tahoma" pitchFamily="34" charset="0"/>
              </a:rPr>
              <a:t>.</a:t>
            </a:r>
            <a:endParaRPr lang="en-GB" sz="2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7401" y="5468920"/>
            <a:ext cx="56082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hlinkClick r:id="rId2"/>
            </a:endParaRPr>
          </a:p>
          <a:p>
            <a:r>
              <a:rPr lang="en-US" sz="2400" b="1" dirty="0" smtClean="0">
                <a:latin typeface="Tahoma" pitchFamily="34" charset="0"/>
                <a:cs typeface="Tahoma" pitchFamily="34" charset="0"/>
                <a:hlinkClick r:id="rId2"/>
              </a:rPr>
              <a:t>www.henrymorris.org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en-GB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7401" y="4804012"/>
            <a:ext cx="5513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Find the Henry Morris Memorial Trust website at:</a:t>
            </a:r>
            <a:endParaRPr lang="en-GB" sz="24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8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620" y="268288"/>
            <a:ext cx="8257180" cy="922337"/>
          </a:xfrm>
        </p:spPr>
        <p:txBody>
          <a:bodyPr/>
          <a:lstStyle/>
          <a:p>
            <a:pPr algn="l"/>
            <a:r>
              <a:rPr lang="en-US" sz="3800" dirty="0" smtClean="0">
                <a:latin typeface="Tahoma" pitchFamily="34" charset="0"/>
                <a:cs typeface="Tahoma" pitchFamily="34" charset="0"/>
              </a:rPr>
              <a:t>How much can I apply for?</a:t>
            </a:r>
            <a:endParaRPr lang="en-US" sz="3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7619" y="1371351"/>
            <a:ext cx="5412481" cy="4846708"/>
          </a:xfrm>
        </p:spPr>
        <p:txBody>
          <a:bodyPr>
            <a:normAutofit/>
          </a:bodyPr>
          <a:lstStyle/>
          <a:p>
            <a:pPr marL="457200" indent="-457200" algn="l">
              <a:buFont typeface="Wingdings" charset="2"/>
              <a:buChar char="§"/>
            </a:pPr>
            <a:r>
              <a:rPr lang="en-US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 </a:t>
            </a:r>
            <a:r>
              <a:rPr lang="en-US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2016 </a:t>
            </a:r>
            <a:r>
              <a:rPr lang="en-US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Trust </a:t>
            </a:r>
            <a:r>
              <a:rPr lang="en-US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gave awards to 39 individuals.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Awards ranged from £40 </a:t>
            </a:r>
            <a:r>
              <a:rPr lang="en-US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to </a:t>
            </a:r>
            <a:r>
              <a:rPr lang="en-US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£500.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You must know how much your trip will cost and be prepared to raise some of this money yourself if the Trust does not </a:t>
            </a:r>
            <a:r>
              <a:rPr lang="en-GB" sz="31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cover all of your project costs. </a:t>
            </a:r>
            <a:endParaRPr lang="en-US" dirty="0"/>
          </a:p>
        </p:txBody>
      </p:sp>
      <p:pic>
        <p:nvPicPr>
          <p:cNvPr id="5" name="Picture 4" descr="Swiss Gear Backpacks – Retrender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20" y="1371351"/>
            <a:ext cx="2988000" cy="328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Custom 1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8E063E"/>
      </a:accent1>
      <a:accent2>
        <a:srgbClr val="8E063E"/>
      </a:accent2>
      <a:accent3>
        <a:srgbClr val="8E063E"/>
      </a:accent3>
      <a:accent4>
        <a:srgbClr val="8E063E"/>
      </a:accent4>
      <a:accent5>
        <a:srgbClr val="A4A4A4"/>
      </a:accent5>
      <a:accent6>
        <a:srgbClr val="666666"/>
      </a:accent6>
      <a:hlink>
        <a:srgbClr val="8E063E"/>
      </a:hlink>
      <a:folHlink>
        <a:srgbClr val="666666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770</TotalTime>
  <Words>690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Century Gothic</vt:lpstr>
      <vt:lpstr>Tahoma</vt:lpstr>
      <vt:lpstr>Wingdings</vt:lpstr>
      <vt:lpstr>Wingdings 2</vt:lpstr>
      <vt:lpstr>Plaza</vt:lpstr>
      <vt:lpstr> Travel Awards </vt:lpstr>
      <vt:lpstr>Who was Henry Morris?</vt:lpstr>
      <vt:lpstr>Henry Morris was an outstanding man.</vt:lpstr>
      <vt:lpstr>Remember Henry Morris </vt:lpstr>
      <vt:lpstr>What does the Henry Morris Memorial Trust do?</vt:lpstr>
      <vt:lpstr>What can you get a Travel Award for?</vt:lpstr>
      <vt:lpstr>Examples of what might be funded:</vt:lpstr>
      <vt:lpstr>What else should I know?</vt:lpstr>
      <vt:lpstr>How much can I apply for?</vt:lpstr>
      <vt:lpstr>Reporting on your trip</vt:lpstr>
      <vt:lpstr>What next? – The timeline</vt:lpstr>
      <vt:lpstr>I’m interested in this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Henry Morris Travel Awards 2014</dc:title>
  <dc:creator>Lesley Morgan</dc:creator>
  <cp:lastModifiedBy>Lesley Morgan</cp:lastModifiedBy>
  <cp:revision>109</cp:revision>
  <cp:lastPrinted>2013-10-29T11:28:31Z</cp:lastPrinted>
  <dcterms:created xsi:type="dcterms:W3CDTF">2013-10-28T08:18:01Z</dcterms:created>
  <dcterms:modified xsi:type="dcterms:W3CDTF">2016-10-21T15:09:54Z</dcterms:modified>
</cp:coreProperties>
</file>