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handoutMasterIdLst>
    <p:handoutMasterId r:id="rId14"/>
  </p:handoutMasterIdLst>
  <p:sldIdLst>
    <p:sldId id="256" r:id="rId2"/>
    <p:sldId id="258" r:id="rId3"/>
    <p:sldId id="259" r:id="rId4"/>
    <p:sldId id="257" r:id="rId5"/>
    <p:sldId id="262" r:id="rId6"/>
    <p:sldId id="260" r:id="rId7"/>
    <p:sldId id="264" r:id="rId8"/>
    <p:sldId id="266" r:id="rId9"/>
    <p:sldId id="263" r:id="rId10"/>
    <p:sldId id="261" r:id="rId11"/>
    <p:sldId id="267" r:id="rId12"/>
    <p:sldId id="265" r:id="rId1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06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384" y="6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F8140-7F0D-42BF-8A21-4B74DDDFF8F0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92BDFE-65D7-45E1-9924-8E7A8AA22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9745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249271" y="268288"/>
            <a:ext cx="755904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8" name="Rectangle 7"/>
          <p:cNvSpPr/>
          <p:nvPr/>
        </p:nvSpPr>
        <p:spPr>
          <a:xfrm>
            <a:off x="358587" y="268289"/>
            <a:ext cx="24384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4208929"/>
            <a:ext cx="7278624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5257800"/>
            <a:ext cx="7278624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68800" y="390526"/>
            <a:ext cx="7339584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91584" y="6356351"/>
            <a:ext cx="6315456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08659" y="6356351"/>
            <a:ext cx="9144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865225" y="268288"/>
            <a:ext cx="957431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98552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09920" y="2214562"/>
            <a:ext cx="475488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5709920" y="4224973"/>
            <a:ext cx="475488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09600" y="2214563"/>
            <a:ext cx="475488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865225" y="268288"/>
            <a:ext cx="957431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98552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09920" y="2214562"/>
            <a:ext cx="475488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5709920" y="4224973"/>
            <a:ext cx="475488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609600" y="2214562"/>
            <a:ext cx="475488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609600" y="4224973"/>
            <a:ext cx="475488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865225" y="268288"/>
            <a:ext cx="957431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865225" y="268288"/>
            <a:ext cx="957431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865225" y="268288"/>
            <a:ext cx="957431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995082"/>
            <a:ext cx="475488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49403" y="990600"/>
            <a:ext cx="475488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057401"/>
            <a:ext cx="475488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329081" y="268288"/>
            <a:ext cx="54864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995082"/>
            <a:ext cx="475488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057401"/>
            <a:ext cx="475488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5153" y="6124015"/>
            <a:ext cx="23368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3083" y="6356351"/>
            <a:ext cx="51517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347011" y="990600"/>
            <a:ext cx="5462016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622367" y="268288"/>
            <a:ext cx="2185943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717" y="4267200"/>
            <a:ext cx="8636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9832" y="268288"/>
            <a:ext cx="9144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1717" y="4840942"/>
            <a:ext cx="8633883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847295" y="268288"/>
            <a:ext cx="961015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717" y="4267200"/>
            <a:ext cx="8636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9832" y="268288"/>
            <a:ext cx="4008968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1717" y="4840942"/>
            <a:ext cx="8633883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4470400" y="268289"/>
            <a:ext cx="6269317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4470400" y="2131936"/>
            <a:ext cx="3072384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7667333" y="2131936"/>
            <a:ext cx="3072384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616141" y="268288"/>
            <a:ext cx="219456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865225" y="268288"/>
            <a:ext cx="957431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58399" y="1035425"/>
            <a:ext cx="1763060" cy="5090739"/>
          </a:xfrm>
        </p:spPr>
        <p:txBody>
          <a:bodyPr vert="eaVert" anchor="t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035425"/>
            <a:ext cx="80264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616141" y="268288"/>
            <a:ext cx="219456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616141" y="6356351"/>
            <a:ext cx="23368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249271" y="268288"/>
            <a:ext cx="755904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4171950"/>
            <a:ext cx="7277225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1" y="5257800"/>
            <a:ext cx="7277224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68801" y="389966"/>
            <a:ext cx="7333129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85130" y="6356351"/>
            <a:ext cx="631214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20612" y="6356351"/>
            <a:ext cx="9144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267201" y="2877671"/>
            <a:ext cx="7529156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358587" y="268289"/>
            <a:ext cx="24384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9833" y="268288"/>
            <a:ext cx="219456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4565" y="914400"/>
            <a:ext cx="8677836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4565" y="2209801"/>
            <a:ext cx="8677836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616141" y="6356351"/>
            <a:ext cx="23368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04564" y="6356351"/>
            <a:ext cx="65691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2259" y="361017"/>
            <a:ext cx="675341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59833" y="1976718"/>
            <a:ext cx="219456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345270" y="268288"/>
            <a:ext cx="1465431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6401" y="3429000"/>
            <a:ext cx="6621928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6401" y="4824414"/>
            <a:ext cx="6621928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16800" y="6356351"/>
            <a:ext cx="2163483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3083" y="6356351"/>
            <a:ext cx="70821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9833" y="4773706"/>
            <a:ext cx="39624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0472" y="3429001"/>
            <a:ext cx="6621928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60472" y="4824414"/>
            <a:ext cx="6621928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8283" y="6104966"/>
            <a:ext cx="675341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59832" y="268288"/>
            <a:ext cx="39624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865225" y="268288"/>
            <a:ext cx="957431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98552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14563"/>
            <a:ext cx="475488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09920" y="2214563"/>
            <a:ext cx="475488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865225" y="268288"/>
            <a:ext cx="957431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914400"/>
            <a:ext cx="9851136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054132"/>
            <a:ext cx="475488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689412"/>
            <a:ext cx="475488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05855" y="2054132"/>
            <a:ext cx="475488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05855" y="2689412"/>
            <a:ext cx="475488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865225" y="268288"/>
            <a:ext cx="957431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98552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99" y="2214562"/>
            <a:ext cx="9861551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09599" y="4224973"/>
            <a:ext cx="9861551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914400"/>
            <a:ext cx="8677836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209801"/>
            <a:ext cx="8677836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98212" y="6356351"/>
            <a:ext cx="233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3083" y="6356351"/>
            <a:ext cx="80094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08659" y="361017"/>
            <a:ext cx="6753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  <p:sldLayoutId id="2147483728" r:id="rId17"/>
    <p:sldLayoutId id="2147483729" r:id="rId18"/>
    <p:sldLayoutId id="2147483730" r:id="rId1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hyperlink" Target="http://www.henrymorris.plus.com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nrymorris.plus.com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2291" y="4472973"/>
            <a:ext cx="5458968" cy="8360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Funding </a:t>
            </a:r>
            <a:r>
              <a:rPr lang="en-US" dirty="0" smtClean="0"/>
              <a:t>Awards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63"/>
          <a:stretch/>
        </p:blipFill>
        <p:spPr>
          <a:xfrm>
            <a:off x="8201090" y="1890784"/>
            <a:ext cx="3649317" cy="4536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537" y="1361440"/>
            <a:ext cx="497611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52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Documents and Settings\lmo\Local Settings\Temporary Internet Files\Content.IE5\979JTM4S\MP900448664[1]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508" y="432739"/>
            <a:ext cx="2988000" cy="224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6572" y="268966"/>
            <a:ext cx="5894127" cy="789767"/>
          </a:xfrm>
        </p:spPr>
        <p:txBody>
          <a:bodyPr/>
          <a:lstStyle/>
          <a:p>
            <a:pPr algn="l"/>
            <a:r>
              <a:rPr lang="en-US" sz="3800" dirty="0">
                <a:latin typeface="Tahoma" pitchFamily="34" charset="0"/>
                <a:cs typeface="Tahoma" pitchFamily="34" charset="0"/>
              </a:rPr>
              <a:t>Reporting on your trip</a:t>
            </a:r>
            <a:endParaRPr lang="en-US" sz="3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4054" y="1278129"/>
            <a:ext cx="5475453" cy="5122672"/>
          </a:xfrm>
        </p:spPr>
        <p:txBody>
          <a:bodyPr>
            <a:normAutofit fontScale="70000" lnSpcReduction="20000"/>
          </a:bodyPr>
          <a:lstStyle/>
          <a:p>
            <a:pPr algn="l">
              <a:lnSpc>
                <a:spcPct val="120000"/>
              </a:lnSpc>
            </a:pPr>
            <a:r>
              <a:rPr lang="en-US" sz="3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If awarded funding, then you have to report back to the Trust on how your trip went. There are tips on the website for how you might do this.</a:t>
            </a:r>
          </a:p>
          <a:p>
            <a:pPr algn="l">
              <a:lnSpc>
                <a:spcPct val="120000"/>
              </a:lnSpc>
            </a:pPr>
            <a:endParaRPr lang="en-US" sz="1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l">
              <a:lnSpc>
                <a:spcPct val="120000"/>
              </a:lnSpc>
            </a:pPr>
            <a:endParaRPr lang="en-US" sz="1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l">
              <a:lnSpc>
                <a:spcPct val="120000"/>
              </a:lnSpc>
            </a:pPr>
            <a:r>
              <a:rPr lang="en-US" sz="3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What do you need to produce? </a:t>
            </a:r>
            <a:r>
              <a:rPr lang="en-US" sz="3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The choice is yours </a:t>
            </a:r>
            <a:r>
              <a:rPr lang="en-US" sz="3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and </a:t>
            </a:r>
            <a:r>
              <a:rPr lang="en-US" sz="3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is limited only by your imagination and skill</a:t>
            </a:r>
            <a:r>
              <a:rPr lang="en-US" sz="3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 You might put together a diary</a:t>
            </a:r>
            <a:r>
              <a:rPr lang="en-US" sz="3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scrapbook, slideshow, video, digital </a:t>
            </a:r>
            <a:r>
              <a:rPr lang="en-US" sz="3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book…. </a:t>
            </a:r>
          </a:p>
          <a:p>
            <a:pPr algn="l">
              <a:lnSpc>
                <a:spcPct val="120000"/>
              </a:lnSpc>
            </a:pPr>
            <a:endParaRPr lang="en-US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l">
              <a:lnSpc>
                <a:spcPct val="120000"/>
              </a:lnSpc>
            </a:pPr>
            <a:endParaRPr lang="en-US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l">
              <a:lnSpc>
                <a:spcPct val="120000"/>
              </a:lnSpc>
            </a:pPr>
            <a:r>
              <a:rPr lang="en-US" sz="3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Also, there’s a 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prize </a:t>
            </a:r>
            <a:r>
              <a:rPr lang="en-US" sz="3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for the best report submitted!</a:t>
            </a:r>
          </a:p>
          <a:p>
            <a:pPr algn="l">
              <a:lnSpc>
                <a:spcPct val="120000"/>
              </a:lnSpc>
            </a:pPr>
            <a:r>
              <a:rPr lang="en-US" sz="3200" dirty="0"/>
              <a:t>	</a:t>
            </a:r>
          </a:p>
          <a:p>
            <a:endParaRPr lang="en-US" dirty="0"/>
          </a:p>
        </p:txBody>
      </p:sp>
      <p:pic>
        <p:nvPicPr>
          <p:cNvPr id="1028" name="Picture 4" descr="C:\Documents and Settings\lmo\Local Settings\Temporary Internet Files\Content.IE5\KUHM0XLN\MP900439243[1]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508" y="2673740"/>
            <a:ext cx="2988000" cy="200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759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03" y="805218"/>
            <a:ext cx="6508377" cy="680682"/>
          </a:xfrm>
        </p:spPr>
        <p:txBody>
          <a:bodyPr/>
          <a:lstStyle/>
          <a:p>
            <a:r>
              <a:rPr lang="en-US" sz="3800" dirty="0">
                <a:latin typeface="Tahoma" pitchFamily="34" charset="0"/>
                <a:cs typeface="Tahoma" pitchFamily="34" charset="0"/>
              </a:rPr>
              <a:t>What next</a:t>
            </a:r>
            <a:r>
              <a:rPr lang="en-US" sz="3800" dirty="0">
                <a:latin typeface="Tahoma" pitchFamily="34" charset="0"/>
                <a:cs typeface="Tahoma" pitchFamily="34" charset="0"/>
              </a:rPr>
              <a:t>? – The timeline</a:t>
            </a:r>
            <a:endParaRPr lang="en-GB" sz="3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199" y="1532162"/>
            <a:ext cx="7285513" cy="474410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1" dirty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Nov – Dec</a:t>
            </a:r>
            <a:r>
              <a:rPr lang="en-US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  Do your research and plan your project.</a:t>
            </a:r>
          </a:p>
          <a:p>
            <a:pPr>
              <a:buFont typeface="Wingdings" pitchFamily="2" charset="2"/>
              <a:buChar char="§"/>
            </a:pPr>
            <a:r>
              <a:rPr lang="en-US" sz="2400" b="1" dirty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Jan</a:t>
            </a:r>
            <a:r>
              <a:rPr lang="en-US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  Complete your application. Applications must be submitted by 31 January. </a:t>
            </a:r>
          </a:p>
          <a:p>
            <a:pPr>
              <a:buFont typeface="Wingdings" pitchFamily="2" charset="2"/>
              <a:buChar char="§"/>
            </a:pPr>
            <a:r>
              <a:rPr lang="en-US" sz="2400" b="1" dirty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Mar</a:t>
            </a:r>
            <a:r>
              <a:rPr lang="en-US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 A</a:t>
            </a:r>
            <a:r>
              <a:rPr lang="en-GB" sz="2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pplicants</a:t>
            </a:r>
            <a:r>
              <a:rPr lang="en-GB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are </a:t>
            </a:r>
            <a:r>
              <a:rPr lang="en-GB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invited for </a:t>
            </a:r>
            <a:r>
              <a:rPr lang="en-GB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interview</a:t>
            </a:r>
            <a:r>
              <a:rPr lang="en-GB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 </a:t>
            </a:r>
            <a:r>
              <a:rPr lang="en-GB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in Cambridge in early March. </a:t>
            </a:r>
            <a:endParaRPr lang="en-GB" sz="24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b="1" dirty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Apr – Sep</a:t>
            </a:r>
            <a:r>
              <a:rPr lang="en-US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 Your travel/project takes place some time within this period.</a:t>
            </a:r>
          </a:p>
          <a:p>
            <a:pPr>
              <a:buFont typeface="Wingdings" pitchFamily="2" charset="2"/>
              <a:buChar char="§"/>
            </a:pPr>
            <a:r>
              <a:rPr lang="en-GB" sz="2400" b="1" dirty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Sep</a:t>
            </a:r>
            <a:r>
              <a:rPr lang="en-GB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  You </a:t>
            </a:r>
            <a:r>
              <a:rPr lang="en-GB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submit a report </a:t>
            </a:r>
            <a:r>
              <a:rPr lang="en-GB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on </a:t>
            </a:r>
            <a:r>
              <a:rPr lang="en-GB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your project </a:t>
            </a:r>
            <a:r>
              <a:rPr lang="en-GB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to the Trust by 30 September.</a:t>
            </a:r>
            <a:endParaRPr lang="en-GB" sz="24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034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2787" y="300251"/>
            <a:ext cx="7852700" cy="849158"/>
          </a:xfrm>
        </p:spPr>
        <p:txBody>
          <a:bodyPr/>
          <a:lstStyle/>
          <a:p>
            <a:r>
              <a:rPr lang="en-US" sz="3800" dirty="0">
                <a:latin typeface="Tahoma" pitchFamily="34" charset="0"/>
                <a:cs typeface="Tahoma" pitchFamily="34" charset="0"/>
              </a:rPr>
              <a:t>I’m interested in this</a:t>
            </a:r>
            <a:endParaRPr lang="en-US" sz="3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2786" y="1223301"/>
            <a:ext cx="7405053" cy="5452948"/>
          </a:xfrm>
        </p:spPr>
        <p:txBody>
          <a:bodyPr>
            <a:norm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GB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If you </a:t>
            </a:r>
            <a:r>
              <a:rPr lang="en-GB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want to do something with other people, get your group together and </a:t>
            </a:r>
            <a:r>
              <a:rPr lang="en-GB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agree plans. </a:t>
            </a:r>
            <a:r>
              <a:rPr lang="en-GB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Make sure you get approval </a:t>
            </a:r>
            <a:r>
              <a:rPr lang="en-GB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from your </a:t>
            </a:r>
            <a:r>
              <a:rPr lang="en-GB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parents. Find out about travel, accommodation and costs. Remember, whatever you do, it must have a </a:t>
            </a:r>
            <a:r>
              <a:rPr lang="en-GB" sz="2400" b="1" dirty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PURPOSE</a:t>
            </a:r>
            <a:r>
              <a:rPr lang="en-GB" sz="2400" dirty="0">
                <a:latin typeface="Tahoma" pitchFamily="34" charset="0"/>
                <a:cs typeface="Tahoma" pitchFamily="34" charset="0"/>
              </a:rPr>
              <a:t>.</a:t>
            </a:r>
          </a:p>
          <a:p>
            <a:endParaRPr lang="en-US" sz="1000" dirty="0">
              <a:latin typeface="Tahoma" pitchFamily="34" charset="0"/>
              <a:cs typeface="Tahoma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GB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Everyone in a group has to fill in a separate application form. </a:t>
            </a:r>
            <a:r>
              <a:rPr lang="en-GB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The application </a:t>
            </a:r>
            <a:r>
              <a:rPr lang="en-GB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form is </a:t>
            </a:r>
            <a:r>
              <a:rPr lang="en-GB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on the </a:t>
            </a:r>
            <a:r>
              <a:rPr lang="en-GB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Trust’s website. </a:t>
            </a:r>
          </a:p>
          <a:p>
            <a:endParaRPr lang="en-US" sz="1000" dirty="0">
              <a:latin typeface="Tahoma" pitchFamily="34" charset="0"/>
              <a:cs typeface="Tahoma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en-GB" sz="2400" dirty="0">
              <a:latin typeface="Tahoma" pitchFamily="34" charset="0"/>
              <a:cs typeface="Tahoma" pitchFamily="34" charset="0"/>
            </a:endParaRPr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30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1476" y="195382"/>
            <a:ext cx="5410083" cy="867950"/>
          </a:xfrm>
        </p:spPr>
        <p:txBody>
          <a:bodyPr/>
          <a:lstStyle/>
          <a:p>
            <a:pPr algn="l"/>
            <a:r>
              <a:rPr lang="en-US" sz="3800" dirty="0">
                <a:solidFill>
                  <a:schemeClr val="bg2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Who was Henry Morris?</a:t>
            </a:r>
            <a:endParaRPr lang="en-US" sz="3800" dirty="0">
              <a:solidFill>
                <a:schemeClr val="bg2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3606" y="1064595"/>
            <a:ext cx="5527953" cy="5537762"/>
          </a:xfrm>
        </p:spPr>
        <p:txBody>
          <a:bodyPr>
            <a:normAutofit/>
          </a:bodyPr>
          <a:lstStyle/>
          <a:p>
            <a:pPr marL="457200" indent="-457200" algn="l">
              <a:buFont typeface="Wingdings" charset="2"/>
              <a:buChar char="§"/>
            </a:pPr>
            <a:r>
              <a:rPr lang="en-US" sz="2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Henry Morris was born in 1889.</a:t>
            </a:r>
          </a:p>
          <a:p>
            <a:pPr algn="l"/>
            <a:endParaRPr lang="en-US" sz="11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457200" indent="-457200" algn="l">
              <a:buFont typeface="Wingdings" charset="2"/>
              <a:buChar char="§"/>
            </a:pPr>
            <a:r>
              <a:rPr lang="en-US" sz="2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He was Chief </a:t>
            </a:r>
            <a:r>
              <a:rPr lang="en-US" sz="2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Education Officer in </a:t>
            </a:r>
            <a:r>
              <a:rPr lang="en-US" sz="2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Cambridgeshire</a:t>
            </a:r>
            <a:r>
              <a:rPr lang="en-US" sz="2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for over 30 years</a:t>
            </a:r>
            <a:r>
              <a:rPr lang="en-US" sz="2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algn="l"/>
            <a:endParaRPr lang="en-US" sz="11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457200" indent="-457200" algn="l">
              <a:buFont typeface="Wingdings" charset="2"/>
              <a:buChar char="§"/>
            </a:pPr>
            <a:r>
              <a:rPr lang="en-US" sz="2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He re-</a:t>
            </a:r>
            <a:r>
              <a:rPr lang="en-US" sz="2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organised</a:t>
            </a:r>
            <a:r>
              <a:rPr lang="en-US" sz="2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the county's education provision. He did </a:t>
            </a:r>
            <a:r>
              <a:rPr lang="en-US" sz="2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this </a:t>
            </a:r>
            <a:r>
              <a:rPr lang="en-US" sz="2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with imagination, </a:t>
            </a:r>
            <a:r>
              <a:rPr lang="en-US" sz="2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determination</a:t>
            </a:r>
            <a:r>
              <a:rPr lang="en-US" sz="2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and vision</a:t>
            </a:r>
            <a:r>
              <a:rPr lang="en-US" sz="2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algn="l"/>
            <a:endParaRPr lang="en-US" sz="11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457200" indent="-457200" algn="l">
              <a:buFont typeface="Wingdings" charset="2"/>
              <a:buChar char="§"/>
            </a:pPr>
            <a:r>
              <a:rPr lang="en-US" sz="2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He wrote </a:t>
            </a:r>
            <a:r>
              <a:rPr lang="en-US" sz="2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 </a:t>
            </a:r>
            <a:r>
              <a:rPr lang="en-US" sz="2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Memorandum which led to the founding of the Village Colleges. </a:t>
            </a:r>
            <a:endParaRPr lang="en-US" sz="2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l"/>
            <a:endParaRPr lang="en-US" sz="12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7" b="444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4392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2866030"/>
            <a:ext cx="5457919" cy="1280521"/>
          </a:xfrm>
        </p:spPr>
        <p:txBody>
          <a:bodyPr>
            <a:normAutofit/>
          </a:bodyPr>
          <a:lstStyle/>
          <a:p>
            <a:r>
              <a:rPr lang="en-US" sz="3800" dirty="0">
                <a:latin typeface="Tahoma" pitchFamily="34" charset="0"/>
                <a:cs typeface="Tahoma" pitchFamily="34" charset="0"/>
              </a:rPr>
              <a:t>Henry Morris was an outstanding man.</a:t>
            </a:r>
            <a:endParaRPr lang="en-US" sz="3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38769" y="4258101"/>
            <a:ext cx="8628980" cy="2157485"/>
          </a:xfrm>
        </p:spPr>
        <p:txBody>
          <a:bodyPr>
            <a:normAutofit fontScale="32500" lnSpcReduction="20000"/>
          </a:bodyPr>
          <a:lstStyle/>
          <a:p>
            <a:pPr marL="457200" indent="-457200">
              <a:lnSpc>
                <a:spcPct val="120000"/>
              </a:lnSpc>
              <a:buFont typeface="Wingdings" charset="2"/>
              <a:buChar char="§"/>
            </a:pPr>
            <a:r>
              <a:rPr lang="en-US" sz="9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Henry Morris was one of the greatest figures in education of the twentieth century. </a:t>
            </a:r>
          </a:p>
          <a:p>
            <a:endParaRPr lang="en-US" sz="92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457200" indent="-457200">
              <a:buFont typeface="Wingdings" charset="2"/>
              <a:buChar char="§"/>
            </a:pPr>
            <a:r>
              <a:rPr lang="en-US" sz="9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Henry Morris died in 1961.</a:t>
            </a:r>
          </a:p>
          <a:p>
            <a:endParaRPr lang="en-US" dirty="0"/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85" t="11468" r="10790" b="9347"/>
          <a:stretch/>
        </p:blipFill>
        <p:spPr>
          <a:xfrm>
            <a:off x="2069909" y="286611"/>
            <a:ext cx="2556000" cy="3859940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21299999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5263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2909" y="252104"/>
            <a:ext cx="4442209" cy="1398494"/>
          </a:xfrm>
        </p:spPr>
        <p:txBody>
          <a:bodyPr/>
          <a:lstStyle/>
          <a:p>
            <a:pPr algn="l"/>
            <a:r>
              <a:rPr lang="en-US" sz="3800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Remember</a:t>
            </a:r>
            <a:br>
              <a:rPr lang="en-US" sz="3800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</a:br>
            <a:r>
              <a:rPr lang="en-US" sz="3800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Henry Morris </a:t>
            </a:r>
            <a:endParaRPr lang="en-US" sz="3800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2909" y="1749218"/>
            <a:ext cx="5503411" cy="2370036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After Henry Morris died, a group </a:t>
            </a:r>
            <a:r>
              <a:rPr lang="en-US" sz="2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of his friends decided to remember him </a:t>
            </a:r>
            <a:r>
              <a:rPr lang="en-US" sz="2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by setting up the </a:t>
            </a:r>
            <a:r>
              <a:rPr lang="en-US" sz="2800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Henry Morris Memorial Trust.</a:t>
            </a:r>
          </a:p>
          <a:p>
            <a:pPr algn="l"/>
            <a:endParaRPr lang="en-US" sz="2800" dirty="0">
              <a:latin typeface="Tahoma" pitchFamily="34" charset="0"/>
              <a:cs typeface="Tahoma" pitchFamily="34" charset="0"/>
            </a:endParaRPr>
          </a:p>
          <a:p>
            <a:pPr algn="l"/>
            <a:endParaRPr lang="en-US" sz="2800" dirty="0"/>
          </a:p>
          <a:p>
            <a:pPr algn="l"/>
            <a:endParaRPr lang="en-US" sz="2800" dirty="0"/>
          </a:p>
          <a:p>
            <a:endParaRPr lang="en-US" dirty="0"/>
          </a:p>
        </p:txBody>
      </p:sp>
      <p:pic>
        <p:nvPicPr>
          <p:cNvPr id="5" name="Picture Placeholder 4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236" r="28236"/>
          <a:stretch>
            <a:fillRect/>
          </a:stretch>
        </p:blipFill>
        <p:spPr>
          <a:xfrm>
            <a:off x="1815563" y="252104"/>
            <a:ext cx="2514600" cy="38671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815563" y="4642755"/>
            <a:ext cx="59591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latin typeface="Tahoma" pitchFamily="34" charset="0"/>
                <a:cs typeface="Tahoma" pitchFamily="34" charset="0"/>
              </a:rPr>
              <a:t>The Trust has a 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website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:</a:t>
            </a:r>
          </a:p>
          <a:p>
            <a:r>
              <a:rPr lang="en-US" sz="3000" dirty="0">
                <a:solidFill>
                  <a:srgbClr val="0070C0"/>
                </a:solidFill>
                <a:latin typeface="Tahoma" pitchFamily="34" charset="0"/>
                <a:cs typeface="Tahoma" pitchFamily="34" charset="0"/>
                <a:hlinkClick r:id="rId4"/>
              </a:rPr>
              <a:t>www.henrymorris.org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endParaRPr lang="en-GB" sz="30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576" y="3820026"/>
            <a:ext cx="4367920" cy="28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94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2789" y="2717840"/>
            <a:ext cx="6146187" cy="939761"/>
          </a:xfrm>
        </p:spPr>
        <p:txBody>
          <a:bodyPr/>
          <a:lstStyle/>
          <a:p>
            <a:r>
              <a:rPr lang="en-US" sz="3800" dirty="0">
                <a:latin typeface="Tahoma" pitchFamily="34" charset="0"/>
                <a:cs typeface="Tahoma" pitchFamily="34" charset="0"/>
              </a:rPr>
              <a:t>What does the Henry Morris Memorial Trust do?</a:t>
            </a:r>
            <a:endParaRPr lang="en-US" sz="38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7" r="1207" b="19485"/>
          <a:stretch/>
        </p:blipFill>
        <p:spPr>
          <a:xfrm>
            <a:off x="3062788" y="278069"/>
            <a:ext cx="6444000" cy="214028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50821" y="3657601"/>
            <a:ext cx="8521904" cy="2961565"/>
          </a:xfrm>
        </p:spPr>
        <p:txBody>
          <a:bodyPr>
            <a:normAutofit fontScale="25000" lnSpcReduction="20000"/>
          </a:bodyPr>
          <a:lstStyle/>
          <a:p>
            <a:pPr marL="1143000" indent="-1143000">
              <a:lnSpc>
                <a:spcPct val="120000"/>
              </a:lnSpc>
              <a:buFont typeface="Wingdings" charset="2"/>
              <a:buChar char="§"/>
            </a:pPr>
            <a:r>
              <a:rPr lang="en-US" sz="10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The </a:t>
            </a:r>
            <a:r>
              <a:rPr lang="en-US" sz="10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Trust </a:t>
            </a:r>
            <a:r>
              <a:rPr lang="en-US" sz="10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has a fund, and this fund is used       to grant awards for</a:t>
            </a:r>
            <a:r>
              <a:rPr lang="en-US" sz="10400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0400" b="1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travel </a:t>
            </a:r>
            <a:r>
              <a:rPr lang="en-US" sz="10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and</a:t>
            </a:r>
            <a:r>
              <a:rPr lang="en-US" sz="10400" b="1" dirty="0">
                <a:solidFill>
                  <a:srgbClr val="8E063E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0400" b="1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home-based projects.</a:t>
            </a:r>
          </a:p>
          <a:p>
            <a:pPr>
              <a:lnSpc>
                <a:spcPct val="120000"/>
              </a:lnSpc>
            </a:pPr>
            <a:endParaRPr lang="en-US" sz="4000" dirty="0">
              <a:latin typeface="Tahoma" pitchFamily="34" charset="0"/>
              <a:cs typeface="Tahoma" pitchFamily="34" charset="0"/>
            </a:endParaRPr>
          </a:p>
          <a:p>
            <a:pPr marL="1143000" indent="-1143000">
              <a:lnSpc>
                <a:spcPct val="120000"/>
              </a:lnSpc>
              <a:buFont typeface="Wingdings" charset="2"/>
              <a:buChar char="§"/>
            </a:pPr>
            <a:r>
              <a:rPr lang="en-US" sz="10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Young </a:t>
            </a:r>
            <a:r>
              <a:rPr lang="en-US" sz="10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people </a:t>
            </a:r>
            <a:r>
              <a:rPr lang="en-US" sz="10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in </a:t>
            </a:r>
            <a:r>
              <a:rPr lang="en-US" sz="10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Cambridgeshire</a:t>
            </a:r>
            <a:r>
              <a:rPr lang="en-US" sz="10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0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aged 13-19 </a:t>
            </a:r>
            <a:r>
              <a:rPr lang="en-US" sz="10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can apply.</a:t>
            </a:r>
          </a:p>
          <a:p>
            <a:pPr>
              <a:lnSpc>
                <a:spcPct val="120000"/>
              </a:lnSpc>
            </a:pPr>
            <a:endParaRPr lang="en-US" sz="40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1143000" indent="-1143000">
              <a:lnSpc>
                <a:spcPct val="120000"/>
              </a:lnSpc>
              <a:buFont typeface="Wingdings" charset="2"/>
              <a:buChar char="§"/>
            </a:pPr>
            <a:r>
              <a:rPr lang="en-US" sz="10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You </a:t>
            </a:r>
            <a:r>
              <a:rPr lang="en-US" sz="10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can apply alone, </a:t>
            </a:r>
            <a:r>
              <a:rPr lang="en-US" sz="10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or with </a:t>
            </a:r>
            <a:r>
              <a:rPr lang="en-US" sz="10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 </a:t>
            </a:r>
            <a:r>
              <a:rPr lang="en-US" sz="10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friend or friends.</a:t>
            </a:r>
            <a:endParaRPr lang="en-US" sz="104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20000"/>
              </a:lnSpc>
            </a:pP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54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40406" y="2920583"/>
            <a:ext cx="5657178" cy="1237249"/>
          </a:xfrm>
        </p:spPr>
        <p:txBody>
          <a:bodyPr>
            <a:noAutofit/>
          </a:bodyPr>
          <a:lstStyle/>
          <a:p>
            <a:r>
              <a:rPr lang="en-US" sz="3800" dirty="0">
                <a:latin typeface="Tahoma" pitchFamily="34" charset="0"/>
                <a:cs typeface="Tahoma" pitchFamily="34" charset="0"/>
              </a:rPr>
              <a:t>What can you get a Travel Award for?</a:t>
            </a:r>
            <a:endParaRPr lang="en-US" sz="3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76119" y="4167171"/>
            <a:ext cx="872146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§"/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The Trust funds travel or projects which are </a:t>
            </a:r>
            <a:r>
              <a:rPr lang="en-US" sz="2400" b="1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substantially planned by you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.</a:t>
            </a:r>
          </a:p>
          <a:p>
            <a:endParaRPr lang="en-US" sz="1000" dirty="0">
              <a:latin typeface="Tahoma" pitchFamily="34" charset="0"/>
              <a:cs typeface="Tahoma" pitchFamily="34" charset="0"/>
            </a:endParaRPr>
          </a:p>
          <a:p>
            <a:pPr marL="342900" indent="-342900">
              <a:buFont typeface="Wingdings" charset="2"/>
              <a:buChar char="§"/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The Trust does </a:t>
            </a:r>
            <a:r>
              <a:rPr lang="en-US" sz="2400" b="1" u="sng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not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fund gap years, foreign exchanges, school course-work, simple holidays or trips managed and planned by the </a:t>
            </a:r>
            <a:r>
              <a:rPr lang="en-US" sz="2400" b="1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school</a:t>
            </a:r>
            <a:r>
              <a:rPr lang="en-US" sz="2400" b="1" dirty="0">
                <a:solidFill>
                  <a:srgbClr val="8E063E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or</a:t>
            </a:r>
            <a:r>
              <a:rPr lang="en-US" sz="2400" b="1" dirty="0">
                <a:solidFill>
                  <a:srgbClr val="8E063E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another </a:t>
            </a:r>
            <a:r>
              <a:rPr lang="en-US" sz="2400" b="1" dirty="0" err="1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organisation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.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40406" y="2183642"/>
            <a:ext cx="5472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Henry Morris Memorial Trust</a:t>
            </a:r>
            <a:endParaRPr lang="en-GB" sz="32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558" y="2263450"/>
            <a:ext cx="2520000" cy="189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558" y="400713"/>
            <a:ext cx="2520000" cy="16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88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9636" y="830998"/>
            <a:ext cx="7147948" cy="597325"/>
          </a:xfrm>
        </p:spPr>
        <p:txBody>
          <a:bodyPr/>
          <a:lstStyle/>
          <a:p>
            <a:pPr algn="l"/>
            <a:r>
              <a:rPr lang="en-US" sz="3800" dirty="0">
                <a:latin typeface="Tahoma" pitchFamily="34" charset="0"/>
                <a:cs typeface="Tahoma" pitchFamily="34" charset="0"/>
              </a:rPr>
              <a:t>Examples of what might be funded:</a:t>
            </a:r>
            <a:endParaRPr lang="en-US" sz="3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32758" y="1428323"/>
            <a:ext cx="7528957" cy="5235053"/>
          </a:xfrm>
        </p:spPr>
        <p:txBody>
          <a:bodyPr>
            <a:normAutofit fontScale="25000" lnSpcReduction="20000"/>
          </a:bodyPr>
          <a:lstStyle/>
          <a:p>
            <a:pPr indent="-1371600" algn="l">
              <a:lnSpc>
                <a:spcPct val="120000"/>
              </a:lnSpc>
              <a:buFont typeface="+mj-lt"/>
              <a:buAutoNum type="arabicPeriod"/>
            </a:pPr>
            <a:r>
              <a:rPr lang="en-US" sz="9600" b="1" dirty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Travel abroad -</a:t>
            </a:r>
            <a:r>
              <a:rPr lang="en-US" sz="9600" b="1" dirty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9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Your trip might take you overseas – for example, </a:t>
            </a:r>
            <a:r>
              <a:rPr lang="en-GB" sz="9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 trip </a:t>
            </a:r>
            <a:r>
              <a:rPr lang="en-GB" sz="9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to </a:t>
            </a:r>
            <a:r>
              <a:rPr lang="en-GB" sz="9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France to investigate </a:t>
            </a:r>
            <a:r>
              <a:rPr lang="en-GB" sz="9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the history of the piano at the Paris Museum of </a:t>
            </a:r>
            <a:r>
              <a:rPr lang="en-GB" sz="9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Music. </a:t>
            </a:r>
          </a:p>
          <a:p>
            <a:pPr indent="-742950" algn="l">
              <a:lnSpc>
                <a:spcPct val="120000"/>
              </a:lnSpc>
              <a:buFont typeface="+mj-lt"/>
              <a:buAutoNum type="arabicPeriod"/>
            </a:pPr>
            <a:endParaRPr lang="en-US" sz="4000" dirty="0">
              <a:latin typeface="Tahoma" pitchFamily="34" charset="0"/>
              <a:cs typeface="Tahoma" pitchFamily="34" charset="0"/>
            </a:endParaRPr>
          </a:p>
          <a:p>
            <a:pPr indent="-1371600" algn="l">
              <a:lnSpc>
                <a:spcPct val="120000"/>
              </a:lnSpc>
              <a:buFont typeface="+mj-lt"/>
              <a:buAutoNum type="arabicPeriod"/>
            </a:pPr>
            <a:r>
              <a:rPr lang="en-US" sz="9600" b="1" dirty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Travel in Britain - </a:t>
            </a:r>
            <a:r>
              <a:rPr lang="en-GB" sz="9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You may want to travel somewhere in Britain – for example, a </a:t>
            </a:r>
            <a:r>
              <a:rPr lang="en-GB" sz="9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bird-spotting trip to Land's </a:t>
            </a:r>
            <a:r>
              <a:rPr lang="en-GB" sz="9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End.</a:t>
            </a:r>
            <a:endParaRPr lang="en-US" sz="9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indent="-742950" algn="l">
              <a:lnSpc>
                <a:spcPct val="120000"/>
              </a:lnSpc>
              <a:buFont typeface="+mj-lt"/>
              <a:buAutoNum type="arabicPeriod"/>
            </a:pPr>
            <a:endParaRPr lang="en-US" sz="4000" dirty="0">
              <a:latin typeface="Tahoma" pitchFamily="34" charset="0"/>
              <a:cs typeface="Tahoma" pitchFamily="34" charset="0"/>
            </a:endParaRPr>
          </a:p>
          <a:p>
            <a:pPr indent="-1371600" algn="l">
              <a:lnSpc>
                <a:spcPct val="120000"/>
              </a:lnSpc>
              <a:buFont typeface="+mj-lt"/>
              <a:buAutoNum type="arabicPeriod"/>
            </a:pPr>
            <a:r>
              <a:rPr lang="en-US" sz="9600" b="1" dirty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A project at home - </a:t>
            </a:r>
            <a:r>
              <a:rPr lang="en-US" sz="9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Alternatively, you may have a home-based project – for example, you may want to build a RAKU kiln in your back garden.</a:t>
            </a:r>
          </a:p>
          <a:p>
            <a:pPr algn="l">
              <a:lnSpc>
                <a:spcPct val="120000"/>
              </a:lnSpc>
            </a:pPr>
            <a:endParaRPr lang="en-US" sz="4000" dirty="0">
              <a:latin typeface="Tahoma" pitchFamily="34" charset="0"/>
              <a:cs typeface="Tahoma" pitchFamily="34" charset="0"/>
            </a:endParaRPr>
          </a:p>
          <a:p>
            <a:pPr algn="l">
              <a:lnSpc>
                <a:spcPct val="120000"/>
              </a:lnSpc>
            </a:pPr>
            <a:endParaRPr lang="en-US" sz="4000" dirty="0">
              <a:latin typeface="Tahoma" pitchFamily="34" charset="0"/>
              <a:cs typeface="Tahoma" pitchFamily="34" charset="0"/>
            </a:endParaRPr>
          </a:p>
          <a:p>
            <a:pPr algn="l">
              <a:lnSpc>
                <a:spcPct val="120000"/>
              </a:lnSpc>
            </a:pPr>
            <a:r>
              <a:rPr lang="en-US" sz="9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Important! There must, however, be some </a:t>
            </a:r>
            <a:r>
              <a:rPr lang="en-US" sz="9600" b="1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PURPOSE</a:t>
            </a:r>
            <a:r>
              <a:rPr lang="en-US" sz="9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in what you plan to do.</a:t>
            </a:r>
          </a:p>
          <a:p>
            <a:pPr algn="l">
              <a:lnSpc>
                <a:spcPct val="120000"/>
              </a:lnSpc>
            </a:pPr>
            <a:endParaRPr lang="en-GB" dirty="0"/>
          </a:p>
          <a:p>
            <a:pPr algn="l"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63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2490" y="300251"/>
            <a:ext cx="8557146" cy="815053"/>
          </a:xfrm>
        </p:spPr>
        <p:txBody>
          <a:bodyPr/>
          <a:lstStyle/>
          <a:p>
            <a:pPr algn="l"/>
            <a:r>
              <a:rPr lang="en-US" sz="3800" dirty="0">
                <a:latin typeface="Tahoma" pitchFamily="34" charset="0"/>
                <a:cs typeface="Tahoma" pitchFamily="34" charset="0"/>
              </a:rPr>
              <a:t>What else should I know?</a:t>
            </a:r>
            <a:endParaRPr lang="en-GB" sz="3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92490" y="1115304"/>
            <a:ext cx="8407020" cy="3456697"/>
          </a:xfrm>
        </p:spPr>
        <p:txBody>
          <a:bodyPr>
            <a:noAutofit/>
          </a:bodyPr>
          <a:lstStyle/>
          <a:p>
            <a:pPr algn="l"/>
            <a:r>
              <a:rPr lang="en-US" sz="2200" b="1" dirty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Stuck for ideas?</a:t>
            </a:r>
          </a:p>
          <a:p>
            <a:pPr algn="l"/>
            <a:r>
              <a:rPr lang="en-US" sz="2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Check out the Trust’s website to see examples of projects funded in the past. Start your research for ideas now. Speak to family, friends and teachers for advice. </a:t>
            </a:r>
            <a:endParaRPr lang="en-GB" sz="22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l"/>
            <a:endParaRPr lang="en-GB" sz="2200" b="1" dirty="0">
              <a:latin typeface="Tahoma" pitchFamily="34" charset="0"/>
              <a:cs typeface="Tahoma" pitchFamily="34" charset="0"/>
            </a:endParaRPr>
          </a:p>
          <a:p>
            <a:pPr algn="l"/>
            <a:r>
              <a:rPr lang="en-GB" sz="2200" b="1" dirty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Can mum or dad accompany the trip?</a:t>
            </a:r>
          </a:p>
          <a:p>
            <a:pPr algn="l"/>
            <a:r>
              <a:rPr lang="en-GB" sz="2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If any adult accompanies your trip, it must be in a </a:t>
            </a:r>
            <a:r>
              <a:rPr lang="en-GB" sz="2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'care and protection' role </a:t>
            </a:r>
            <a:r>
              <a:rPr lang="en-GB" sz="2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only. In this case, you will need to reassure trustees that </a:t>
            </a:r>
            <a:r>
              <a:rPr lang="en-GB" sz="2200" b="1" u="sng" dirty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you</a:t>
            </a:r>
            <a:r>
              <a:rPr lang="en-GB" sz="2200" dirty="0">
                <a:latin typeface="Tahoma" pitchFamily="34" charset="0"/>
                <a:cs typeface="Tahoma" pitchFamily="34" charset="0"/>
              </a:rPr>
              <a:t> </a:t>
            </a:r>
            <a:r>
              <a:rPr lang="en-GB" sz="2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have substantially planned and are managing your project</a:t>
            </a:r>
            <a:r>
              <a:rPr lang="en-GB" sz="2200" dirty="0">
                <a:latin typeface="Tahoma" pitchFamily="34" charset="0"/>
                <a:cs typeface="Tahoma" pitchFamily="34" charset="0"/>
              </a:rPr>
              <a:t>.</a:t>
            </a:r>
            <a:endParaRPr lang="en-GB" sz="2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41402" y="5468921"/>
            <a:ext cx="56082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dirty="0">
              <a:hlinkClick r:id="rId2"/>
            </a:endParaRPr>
          </a:p>
          <a:p>
            <a:r>
              <a:rPr lang="en-US" sz="2400" b="1" dirty="0">
                <a:solidFill>
                  <a:srgbClr val="0070C0"/>
                </a:solidFill>
                <a:latin typeface="Tahoma" pitchFamily="34" charset="0"/>
                <a:cs typeface="Tahoma" pitchFamily="34" charset="0"/>
                <a:hlinkClick r:id="rId2"/>
              </a:rPr>
              <a:t>www.henrymorris.org</a:t>
            </a:r>
            <a:r>
              <a:rPr lang="en-US" sz="2400" b="1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GB" sz="2400" b="1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41401" y="4804013"/>
            <a:ext cx="5513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ahoma" pitchFamily="34" charset="0"/>
                <a:cs typeface="Tahoma" pitchFamily="34" charset="0"/>
              </a:rPr>
              <a:t>Find the Henry Morris Memorial Trust website at:</a:t>
            </a:r>
            <a:endParaRPr lang="en-GB" sz="2400" b="1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82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3620" y="268289"/>
            <a:ext cx="8257180" cy="922337"/>
          </a:xfrm>
        </p:spPr>
        <p:txBody>
          <a:bodyPr/>
          <a:lstStyle/>
          <a:p>
            <a:pPr algn="l"/>
            <a:r>
              <a:rPr lang="en-US" sz="3800" dirty="0">
                <a:latin typeface="Tahoma" pitchFamily="34" charset="0"/>
                <a:cs typeface="Tahoma" pitchFamily="34" charset="0"/>
              </a:rPr>
              <a:t>How much can I apply for?</a:t>
            </a:r>
            <a:endParaRPr lang="en-US" sz="3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1620" y="1371351"/>
            <a:ext cx="5412481" cy="4846708"/>
          </a:xfrm>
        </p:spPr>
        <p:txBody>
          <a:bodyPr>
            <a:normAutofit/>
          </a:bodyPr>
          <a:lstStyle/>
          <a:p>
            <a:pPr marL="457200" indent="-457200" algn="l">
              <a:buFont typeface="Wingdings" charset="2"/>
              <a:buChar char="§"/>
            </a:pPr>
            <a:r>
              <a:rPr lang="en-US" sz="31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Generally, </a:t>
            </a:r>
            <a:r>
              <a:rPr lang="en-US" sz="31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awards range </a:t>
            </a:r>
            <a:r>
              <a:rPr lang="en-US" sz="31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from £40 </a:t>
            </a:r>
            <a:r>
              <a:rPr lang="en-US" sz="31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to </a:t>
            </a:r>
            <a:r>
              <a:rPr lang="en-US" sz="31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sometimes as much as £500</a:t>
            </a:r>
            <a:r>
              <a:rPr lang="en-US" sz="31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marL="457200" indent="-457200" algn="l">
              <a:buFont typeface="Wingdings" charset="2"/>
              <a:buChar char="§"/>
            </a:pPr>
            <a:r>
              <a:rPr lang="en-US" sz="31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You must know how much your trip will cost and be prepared to raise some of this money yourself if the Trust does not </a:t>
            </a:r>
            <a:r>
              <a:rPr lang="en-GB" sz="31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cover all of your project costs. </a:t>
            </a:r>
            <a:endParaRPr lang="en-US" dirty="0"/>
          </a:p>
        </p:txBody>
      </p:sp>
      <p:pic>
        <p:nvPicPr>
          <p:cNvPr id="5" name="Picture 4" descr="Swiss Gear Backpacks – Retrender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120" y="1371352"/>
            <a:ext cx="2988000" cy="328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3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781</TotalTime>
  <Words>723</Words>
  <Application>Microsoft Office PowerPoint</Application>
  <PresentationFormat>Widescreen</PresentationFormat>
  <Paragraphs>73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Century Gothic</vt:lpstr>
      <vt:lpstr>Tahoma</vt:lpstr>
      <vt:lpstr>Wingdings</vt:lpstr>
      <vt:lpstr>Wingdings 2</vt:lpstr>
      <vt:lpstr>Plaza</vt:lpstr>
      <vt:lpstr> Funding Awards </vt:lpstr>
      <vt:lpstr>Who was Henry Morris?</vt:lpstr>
      <vt:lpstr>Henry Morris was an outstanding man.</vt:lpstr>
      <vt:lpstr>Remember Henry Morris </vt:lpstr>
      <vt:lpstr>What does the Henry Morris Memorial Trust do?</vt:lpstr>
      <vt:lpstr>What can you get a Travel Award for?</vt:lpstr>
      <vt:lpstr>Examples of what might be funded:</vt:lpstr>
      <vt:lpstr>What else should I know?</vt:lpstr>
      <vt:lpstr>How much can I apply for?</vt:lpstr>
      <vt:lpstr>Reporting on your trip</vt:lpstr>
      <vt:lpstr>What next? – The timeline</vt:lpstr>
      <vt:lpstr>I’m interested in this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Henry Morris Travel Awards 2014</dc:title>
  <dc:creator>Lesley Morgan</dc:creator>
  <cp:lastModifiedBy>Lesley Morgan</cp:lastModifiedBy>
  <cp:revision>111</cp:revision>
  <cp:lastPrinted>2013-10-29T11:28:31Z</cp:lastPrinted>
  <dcterms:created xsi:type="dcterms:W3CDTF">2013-10-28T08:18:01Z</dcterms:created>
  <dcterms:modified xsi:type="dcterms:W3CDTF">2022-10-31T15:40:35Z</dcterms:modified>
</cp:coreProperties>
</file>